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8" r:id="rId4"/>
    <p:sldId id="258" r:id="rId5"/>
    <p:sldId id="267" r:id="rId6"/>
    <p:sldId id="259" r:id="rId7"/>
    <p:sldId id="260" r:id="rId8"/>
    <p:sldId id="261" r:id="rId9"/>
    <p:sldId id="262" r:id="rId10"/>
    <p:sldId id="273" r:id="rId11"/>
    <p:sldId id="271" r:id="rId12"/>
    <p:sldId id="272" r:id="rId13"/>
    <p:sldId id="263" r:id="rId14"/>
    <p:sldId id="274" r:id="rId15"/>
    <p:sldId id="264" r:id="rId16"/>
    <p:sldId id="275" r:id="rId17"/>
    <p:sldId id="276" r:id="rId18"/>
    <p:sldId id="277" r:id="rId19"/>
    <p:sldId id="270" r:id="rId20"/>
    <p:sldId id="269"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3" d="100"/>
          <a:sy n="73" d="100"/>
        </p:scale>
        <p:origin x="-1296" y="-72"/>
      </p:cViewPr>
      <p:guideLst>
        <p:guide orient="horz" pos="2160"/>
        <p:guide pos="2880"/>
      </p:guideLst>
    </p:cSldViewPr>
  </p:slideViewPr>
  <p:outlineViewPr>
    <p:cViewPr>
      <p:scale>
        <a:sx n="33" d="100"/>
        <a:sy n="33" d="100"/>
      </p:scale>
      <p:origin x="0" y="4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51AEAD-1B62-4AAA-9228-549F31A22A8E}" type="datetimeFigureOut">
              <a:rPr lang="en-US" smtClean="0"/>
              <a:t>11/14/2018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002B2C0-9245-4949-93B7-9224E732585E}"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1AEAD-1B62-4AAA-9228-549F31A22A8E}"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2B2C0-9245-4949-93B7-9224E73258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51AEAD-1B62-4AAA-9228-549F31A22A8E}"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2B2C0-9245-4949-93B7-9224E73258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51AEAD-1B62-4AAA-9228-549F31A22A8E}"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2B2C0-9245-4949-93B7-9224E732585E}"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51AEAD-1B62-4AAA-9228-549F31A22A8E}" type="datetimeFigureOut">
              <a:rPr lang="en-US" smtClean="0"/>
              <a:t>11/14/2018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002B2C0-9245-4949-93B7-9224E732585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B51AEAD-1B62-4AAA-9228-549F31A22A8E}"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2B2C0-9245-4949-93B7-9224E732585E}"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B51AEAD-1B62-4AAA-9228-549F31A22A8E}"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2B2C0-9245-4949-93B7-9224E732585E}"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51AEAD-1B62-4AAA-9228-549F31A22A8E}"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2B2C0-9245-4949-93B7-9224E73258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1AEAD-1B62-4AAA-9228-549F31A22A8E}"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2B2C0-9245-4949-93B7-9224E73258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51AEAD-1B62-4AAA-9228-549F31A22A8E}"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2B2C0-9245-4949-93B7-9224E732585E}"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51AEAD-1B62-4AAA-9228-549F31A22A8E}" type="datetimeFigureOut">
              <a:rPr lang="en-US" smtClean="0"/>
              <a:t>11/14/2018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002B2C0-9245-4949-93B7-9224E732585E}"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B51AEAD-1B62-4AAA-9228-549F31A22A8E}" type="datetimeFigureOut">
              <a:rPr lang="en-US" smtClean="0"/>
              <a:t>11/14/2018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002B2C0-9245-4949-93B7-9224E73258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45990" y="2514600"/>
            <a:ext cx="8240810" cy="3539430"/>
          </a:xfrm>
          <a:prstGeom prst="rect">
            <a:avLst/>
          </a:prstGeom>
          <a:noFill/>
        </p:spPr>
        <p:txBody>
          <a:bodyPr wrap="square" lIns="91440" tIns="45720" rIns="91440" bIns="45720">
            <a:spAutoFit/>
          </a:bodyPr>
          <a:lstStyle/>
          <a:p>
            <a:pPr algn="ctr"/>
            <a:r>
              <a:rPr lang="en-US" sz="8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VOLLEYBALL</a:t>
            </a:r>
          </a:p>
          <a:p>
            <a:pPr algn="ctr"/>
            <a:r>
              <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Lecturer: </a:t>
            </a:r>
            <a:r>
              <a:rPr lang="en-US" sz="1600" b="1" u="sng"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Ms</a:t>
            </a:r>
            <a:r>
              <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1600" b="1" u="sng"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Syeda</a:t>
            </a:r>
            <a:r>
              <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Maryam Zahra </a:t>
            </a:r>
            <a:br>
              <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endPar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a:p>
            <a:pPr algn="ctr"/>
            <a:r>
              <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Department of Health &amp; Physical Education</a:t>
            </a:r>
          </a:p>
          <a:p>
            <a:pPr algn="ctr"/>
            <a:endPar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a:p>
            <a:pPr algn="ctr"/>
            <a:r>
              <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LCWU Lahore.</a:t>
            </a:r>
          </a:p>
          <a:p>
            <a:pPr algn="ctr"/>
            <a:endPar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a:p>
            <a:pPr algn="ctr"/>
            <a:r>
              <a:rPr lang="en-US" sz="1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Email:maryamsyed565@gmail.com</a:t>
            </a:r>
          </a:p>
          <a:p>
            <a:pPr algn="ctr"/>
            <a:endParaRPr lang="en-US" sz="28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32387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pPr algn="ctr"/>
            <a:r>
              <a:rPr lang="en-US" b="1" dirty="0" smtClean="0">
                <a:latin typeface="+mn-lt"/>
              </a:rPr>
              <a:t/>
            </a:r>
            <a:br>
              <a:rPr lang="en-US" b="1" dirty="0" smtClean="0">
                <a:latin typeface="+mn-lt"/>
              </a:rPr>
            </a:br>
            <a:r>
              <a:rPr lang="en-US" b="1" dirty="0">
                <a:latin typeface="+mn-lt"/>
              </a:rPr>
              <a:t/>
            </a:r>
            <a:br>
              <a:rPr lang="en-US" b="1" dirty="0">
                <a:latin typeface="+mn-lt"/>
              </a:rPr>
            </a:br>
            <a:r>
              <a:rPr lang="en-US" b="1" dirty="0" smtClean="0">
                <a:latin typeface="+mn-lt"/>
              </a:rPr>
              <a:t>Volleyball Court</a:t>
            </a:r>
            <a:r>
              <a:rPr lang="en-US" b="1" dirty="0">
                <a:latin typeface="+mn-lt"/>
              </a:rPr>
              <a:t/>
            </a:r>
            <a:br>
              <a:rPr lang="en-US" b="1" dirty="0">
                <a:latin typeface="+mn-lt"/>
              </a:rPr>
            </a:br>
            <a:endParaRPr lang="en-US" b="1" dirty="0">
              <a:solidFill>
                <a:schemeClr val="tx1"/>
              </a:solidFill>
              <a:latin typeface="+mn-lt"/>
            </a:endParaRP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rot="5400000">
            <a:off x="2476500" y="-266700"/>
            <a:ext cx="4114800"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71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Dimensions </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lgn="just">
              <a:buNone/>
            </a:pPr>
            <a:r>
              <a:rPr lang="en-US" dirty="0"/>
              <a:t>A volleyball court is 9 m × 18 m (29.5 </a:t>
            </a:r>
            <a:r>
              <a:rPr lang="en-US" dirty="0" err="1"/>
              <a:t>ft</a:t>
            </a:r>
            <a:r>
              <a:rPr lang="en-US" dirty="0"/>
              <a:t> × 59.1 </a:t>
            </a:r>
            <a:r>
              <a:rPr lang="en-US" dirty="0" err="1"/>
              <a:t>ft</a:t>
            </a:r>
            <a:r>
              <a:rPr lang="en-US" dirty="0"/>
              <a:t>), divided into equal square halves by a net with a width of one meter (39.4 in</a:t>
            </a:r>
            <a:r>
              <a:rPr lang="en-US" dirty="0" smtClean="0"/>
              <a:t>).</a:t>
            </a:r>
            <a:endParaRPr lang="en-US" baseline="30000" dirty="0"/>
          </a:p>
          <a:p>
            <a:pPr marL="0" indent="0" algn="just">
              <a:buNone/>
            </a:pPr>
            <a:r>
              <a:rPr lang="en-US" dirty="0"/>
              <a:t> The top of the net is 2.43 m (7 </a:t>
            </a:r>
            <a:r>
              <a:rPr lang="en-US" dirty="0" err="1"/>
              <a:t>ft</a:t>
            </a:r>
            <a:r>
              <a:rPr lang="en-US" dirty="0"/>
              <a:t> 11 </a:t>
            </a:r>
            <a:r>
              <a:rPr lang="en-US" baseline="30000" dirty="0"/>
              <a:t>11</a:t>
            </a:r>
            <a:r>
              <a:rPr lang="en-US" dirty="0"/>
              <a:t>⁄</a:t>
            </a:r>
            <a:r>
              <a:rPr lang="en-US" baseline="-25000" dirty="0"/>
              <a:t>16</a:t>
            </a:r>
            <a:r>
              <a:rPr lang="en-US" dirty="0"/>
              <a:t> in) above the center of the court for men's competition, and 2.24 m (7 </a:t>
            </a:r>
            <a:r>
              <a:rPr lang="en-US" dirty="0" err="1"/>
              <a:t>ft</a:t>
            </a:r>
            <a:r>
              <a:rPr lang="en-US" dirty="0"/>
              <a:t> 4 </a:t>
            </a:r>
            <a:r>
              <a:rPr lang="en-US" baseline="30000" dirty="0"/>
              <a:t>3</a:t>
            </a:r>
            <a:r>
              <a:rPr lang="en-US" dirty="0"/>
              <a:t>⁄</a:t>
            </a:r>
            <a:r>
              <a:rPr lang="en-US" baseline="-25000" dirty="0"/>
              <a:t>16</a:t>
            </a:r>
            <a:r>
              <a:rPr lang="en-US" dirty="0"/>
              <a:t> in) for women's competition, varied for veterans and junior competitions</a:t>
            </a:r>
            <a:r>
              <a:rPr lang="en-US" dirty="0" smtClean="0"/>
              <a:t>.</a:t>
            </a:r>
            <a:r>
              <a:rPr lang="en-US" baseline="30000" dirty="0" smtClean="0"/>
              <a:t> </a:t>
            </a:r>
          </a:p>
          <a:p>
            <a:pPr marL="0" indent="0" algn="just">
              <a:buNone/>
            </a:pPr>
            <a:r>
              <a:rPr lang="en-US" dirty="0" smtClean="0"/>
              <a:t>The </a:t>
            </a:r>
            <a:r>
              <a:rPr lang="en-US" dirty="0"/>
              <a:t>minimum height clearance for indoor volleyball courts is 7 m (23.0 </a:t>
            </a:r>
            <a:r>
              <a:rPr lang="en-US" dirty="0" err="1"/>
              <a:t>ft</a:t>
            </a:r>
            <a:r>
              <a:rPr lang="en-US" dirty="0"/>
              <a:t>), although a clearance of 8 m (26.2 </a:t>
            </a:r>
            <a:r>
              <a:rPr lang="en-US" dirty="0" err="1"/>
              <a:t>ft</a:t>
            </a:r>
            <a:r>
              <a:rPr lang="en-US" dirty="0"/>
              <a:t>) is recommended</a:t>
            </a:r>
            <a:r>
              <a:rPr lang="en-US" dirty="0" smtClean="0"/>
              <a:t>.</a:t>
            </a:r>
            <a:r>
              <a:rPr lang="en-US" baseline="30000" dirty="0" smtClean="0"/>
              <a:t>[</a:t>
            </a:r>
            <a:r>
              <a:rPr lang="en-US" dirty="0" smtClean="0"/>
              <a:t>A </a:t>
            </a:r>
            <a:r>
              <a:rPr lang="en-US" dirty="0"/>
              <a:t>line 3 m (9.8 </a:t>
            </a:r>
            <a:r>
              <a:rPr lang="en-US" dirty="0" err="1"/>
              <a:t>ft</a:t>
            </a:r>
            <a:r>
              <a:rPr lang="en-US" dirty="0"/>
              <a:t>) from and parallel to the net is considered the "attack line". </a:t>
            </a:r>
            <a:endParaRPr lang="en-US" dirty="0" smtClean="0"/>
          </a:p>
          <a:p>
            <a:pPr marL="0" indent="0" algn="just">
              <a:buNone/>
            </a:pPr>
            <a:r>
              <a:rPr lang="en-US" dirty="0" smtClean="0"/>
              <a:t>This </a:t>
            </a:r>
            <a:r>
              <a:rPr lang="en-US" dirty="0"/>
              <a:t>"3 meter" (or "10-foot") line divides the court into "back row" and "front row" areas (also back court and front court</a:t>
            </a:r>
            <a:r>
              <a:rPr lang="en-US" dirty="0" smtClean="0"/>
              <a:t>).</a:t>
            </a:r>
            <a:r>
              <a:rPr lang="en-US" baseline="30000" dirty="0" smtClean="0"/>
              <a:t>[</a:t>
            </a:r>
            <a:r>
              <a:rPr lang="en-US" dirty="0" smtClean="0"/>
              <a:t>These </a:t>
            </a:r>
            <a:r>
              <a:rPr lang="en-US" dirty="0"/>
              <a:t>are in turn divided into 3 areas each: these are numbered as follows, starting from area "1", which is the position of the serving player:</a:t>
            </a:r>
          </a:p>
          <a:p>
            <a:endParaRPr lang="en-US" dirty="0" smtClean="0"/>
          </a:p>
        </p:txBody>
      </p:sp>
    </p:spTree>
    <p:extLst>
      <p:ext uri="{BB962C8B-B14F-4D97-AF65-F5344CB8AC3E}">
        <p14:creationId xmlns:p14="http://schemas.microsoft.com/office/powerpoint/2010/main" val="1677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rot="5400000">
            <a:off x="3009900" y="266700"/>
            <a:ext cx="2971800"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p:txBody>
          <a:bodyPr>
            <a:normAutofit fontScale="90000"/>
          </a:bodyPr>
          <a:lstStyle/>
          <a:p>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
            </a:r>
            <a:br>
              <a:rPr lang="en-US" sz="3600" dirty="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
            </a:r>
            <a:br>
              <a:rPr lang="en-US" sz="3600" dirty="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
            </a:r>
            <a:br>
              <a:rPr lang="en-US" sz="3600" dirty="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
            </a:r>
            <a:br>
              <a:rPr lang="en-US" sz="3600" dirty="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The </a:t>
            </a:r>
            <a:r>
              <a:rPr lang="en-US" sz="3600" dirty="0">
                <a:solidFill>
                  <a:schemeClr val="tx1"/>
                </a:solidFill>
                <a:latin typeface="Times New Roman" pitchFamily="18" charset="0"/>
                <a:cs typeface="Times New Roman" pitchFamily="18" charset="0"/>
              </a:rPr>
              <a:t>players rotated like, clockwise</a:t>
            </a:r>
            <a:r>
              <a:rPr lang="en-US" sz="5300" dirty="0">
                <a:solidFill>
                  <a:schemeClr val="tx1"/>
                </a:solidFill>
                <a:latin typeface="Times New Roman" pitchFamily="18" charset="0"/>
                <a:cs typeface="Times New Roman" pitchFamily="18" charset="0"/>
              </a:rPr>
              <a:t>. </a:t>
            </a:r>
            <a:r>
              <a:rPr lang="en-US" dirty="0"/>
              <a:t/>
            </a:r>
            <a:br>
              <a:rPr lang="en-US" dirty="0"/>
            </a:br>
            <a:endParaRPr lang="en-US" dirty="0"/>
          </a:p>
        </p:txBody>
      </p:sp>
    </p:spTree>
    <p:extLst>
      <p:ext uri="{BB962C8B-B14F-4D97-AF65-F5344CB8AC3E}">
        <p14:creationId xmlns:p14="http://schemas.microsoft.com/office/powerpoint/2010/main" val="7302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91" y="152400"/>
            <a:ext cx="8240810" cy="1015663"/>
          </a:xfrm>
          <a:prstGeom prst="rect">
            <a:avLst/>
          </a:prstGeom>
          <a:noFill/>
        </p:spPr>
        <p:txBody>
          <a:bodyPr wrap="square" lIns="91440" tIns="45720" rIns="91440" bIns="45720">
            <a:spAutoFit/>
          </a:bodyPr>
          <a:lstStyle/>
          <a:p>
            <a:pPr algn="ctr"/>
            <a:r>
              <a:rPr lang="en-US" sz="6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NET AND ROTATIONS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508" y="2116183"/>
            <a:ext cx="7973292"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13508" y="4648200"/>
            <a:ext cx="759229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t>T</a:t>
            </a:r>
            <a:r>
              <a:rPr lang="en-US" sz="2000" b="1" dirty="0" smtClean="0"/>
              <a:t>he </a:t>
            </a:r>
            <a:r>
              <a:rPr lang="en-US" sz="2000" b="1" dirty="0"/>
              <a:t>volleyball net </a:t>
            </a:r>
            <a:r>
              <a:rPr lang="en-US" sz="2000" dirty="0"/>
              <a:t>is 7 feet, 11 inches at its highest point </a:t>
            </a:r>
            <a:r>
              <a:rPr lang="en-US" sz="2000" b="1" dirty="0"/>
              <a:t>for men</a:t>
            </a:r>
            <a:r>
              <a:rPr lang="en-US" sz="2000" dirty="0"/>
              <a:t>, and is 7 feet, 4 inches </a:t>
            </a:r>
            <a:r>
              <a:rPr lang="en-US" sz="2000" b="1" dirty="0"/>
              <a:t>for women</a:t>
            </a:r>
            <a:r>
              <a:rPr lang="en-US" sz="2000" dirty="0" smtClean="0"/>
              <a:t>.</a:t>
            </a:r>
            <a:r>
              <a:rPr lang="en-US" sz="2000" dirty="0"/>
              <a:t> Height of the net: a. Men’s and coed competition — 2.43 meters (7 feet, 11 5/8 inches) b. Women’s competition — 2.24 meters (7 feet, 4 1/8 inches) </a:t>
            </a:r>
          </a:p>
        </p:txBody>
      </p:sp>
    </p:spTree>
    <p:extLst>
      <p:ext uri="{BB962C8B-B14F-4D97-AF65-F5344CB8AC3E}">
        <p14:creationId xmlns:p14="http://schemas.microsoft.com/office/powerpoint/2010/main" val="3777812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Ball</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0" indent="0">
              <a:buNone/>
            </a:pPr>
            <a:r>
              <a:rPr lang="en-US" b="1" dirty="0" smtClean="0"/>
              <a:t>Circumference:</a:t>
            </a:r>
            <a:r>
              <a:rPr lang="en-US" dirty="0" smtClean="0"/>
              <a:t> 65 to 67 cm (25.5" to 27")</a:t>
            </a:r>
          </a:p>
          <a:p>
            <a:pPr marL="0" indent="0">
              <a:buNone/>
            </a:pPr>
            <a:r>
              <a:rPr lang="en-US" b="1" dirty="0" smtClean="0"/>
              <a:t>Weight:</a:t>
            </a:r>
            <a:r>
              <a:rPr lang="en-US" dirty="0" smtClean="0"/>
              <a:t> 260 to 280 grams (9 to 10 ounces)</a:t>
            </a:r>
          </a:p>
          <a:p>
            <a:pPr marL="0" indent="0">
              <a:buNone/>
            </a:pPr>
            <a:r>
              <a:rPr lang="en-US" b="1" dirty="0" smtClean="0"/>
              <a:t>Inside pressure:</a:t>
            </a:r>
            <a:r>
              <a:rPr lang="en-US" dirty="0" smtClean="0"/>
              <a:t> 0.30 to 0.325 kg/cm2 (4.3 to 4.6 lbs./sq. inch)</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2" y="3400697"/>
            <a:ext cx="2695575" cy="2724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611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91" y="152400"/>
            <a:ext cx="8240810" cy="1015663"/>
          </a:xfrm>
          <a:prstGeom prst="rect">
            <a:avLst/>
          </a:prstGeom>
          <a:noFill/>
        </p:spPr>
        <p:txBody>
          <a:bodyPr wrap="square" lIns="91440" tIns="45720" rIns="91440" bIns="45720">
            <a:spAutoFit/>
          </a:bodyPr>
          <a:lstStyle/>
          <a:p>
            <a:pPr algn="ctr"/>
            <a:r>
              <a:rPr lang="en-US" sz="6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RULES IN VOLLEYBALL</a:t>
            </a:r>
          </a:p>
        </p:txBody>
      </p:sp>
      <p:sp>
        <p:nvSpPr>
          <p:cNvPr id="5" name="TextBox 4"/>
          <p:cNvSpPr txBox="1"/>
          <p:nvPr/>
        </p:nvSpPr>
        <p:spPr>
          <a:xfrm>
            <a:off x="228600" y="1676400"/>
            <a:ext cx="4120405"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There are a lot of rules, but the most important are:</a:t>
            </a:r>
          </a:p>
          <a:p>
            <a:pPr marL="285750" indent="-285750">
              <a:buFont typeface="Arial" pitchFamily="34" charset="0"/>
              <a:buChar char="•"/>
            </a:pPr>
            <a:r>
              <a:rPr lang="en-US" dirty="0" smtClean="0"/>
              <a:t>The players </a:t>
            </a:r>
            <a:r>
              <a:rPr lang="en-US" b="1" dirty="0" smtClean="0"/>
              <a:t>can’t touch the net</a:t>
            </a:r>
            <a:r>
              <a:rPr lang="en-US" dirty="0" smtClean="0"/>
              <a:t>.</a:t>
            </a:r>
          </a:p>
          <a:p>
            <a:endParaRPr lang="en-US" dirty="0" smtClean="0"/>
          </a:p>
          <a:p>
            <a:pPr marL="285750" indent="-285750">
              <a:buFont typeface="Arial" pitchFamily="34" charset="0"/>
              <a:buChar char="•"/>
            </a:pPr>
            <a:r>
              <a:rPr lang="en-US" b="1" dirty="0" smtClean="0"/>
              <a:t>A single person can’t touch</a:t>
            </a:r>
            <a:r>
              <a:rPr lang="en-US" dirty="0" smtClean="0"/>
              <a:t> the ball </a:t>
            </a:r>
            <a:r>
              <a:rPr lang="en-US" b="1" dirty="0" smtClean="0"/>
              <a:t>two times </a:t>
            </a:r>
            <a:r>
              <a:rPr lang="en-US" dirty="0" smtClean="0"/>
              <a:t>consecutively. </a:t>
            </a:r>
          </a:p>
          <a:p>
            <a:endParaRPr lang="en-US" dirty="0" smtClean="0"/>
          </a:p>
          <a:p>
            <a:pPr marL="285750" indent="-285750">
              <a:buFont typeface="Arial" pitchFamily="34" charset="0"/>
              <a:buChar char="•"/>
            </a:pPr>
            <a:r>
              <a:rPr lang="en-US" dirty="0" smtClean="0"/>
              <a:t>The team is only allowed three touches.</a:t>
            </a:r>
          </a:p>
          <a:p>
            <a:pPr marL="285750" indent="-285750">
              <a:buFont typeface="Arial" pitchFamily="34" charset="0"/>
              <a:buChar char="•"/>
            </a:pPr>
            <a:endParaRPr lang="en-US" dirty="0"/>
          </a:p>
          <a:p>
            <a:pPr marL="285750" indent="-285750">
              <a:buFont typeface="Arial" pitchFamily="34" charset="0"/>
              <a:buChar char="•"/>
            </a:pPr>
            <a:r>
              <a:rPr lang="en-US" dirty="0" smtClean="0"/>
              <a:t>The serve must start outside the court. </a:t>
            </a:r>
          </a:p>
          <a:p>
            <a:pPr marL="285750" indent="-285750">
              <a:buFont typeface="Arial" pitchFamily="34" charset="0"/>
              <a:buChar char="•"/>
            </a:pPr>
            <a:endParaRPr lang="en-US" dirty="0"/>
          </a:p>
          <a:p>
            <a:pPr marL="285750" indent="-285750">
              <a:buFont typeface="Arial" pitchFamily="34" charset="0"/>
              <a:buChar char="•"/>
            </a:pPr>
            <a:r>
              <a:rPr lang="en-US" dirty="0" smtClean="0"/>
              <a:t>Blocking a serve isn’t allowed. </a:t>
            </a:r>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994130"/>
            <a:ext cx="4441704"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68104"/>
            <a:ext cx="3048000" cy="267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925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dirty="0"/>
              <a:t>The result of a violation is a point for the opponent.</a:t>
            </a:r>
          </a:p>
          <a:p>
            <a:pPr algn="just"/>
            <a:r>
              <a:rPr lang="en-US" dirty="0" smtClean="0"/>
              <a:t>When </a:t>
            </a:r>
            <a:r>
              <a:rPr lang="en-US" dirty="0"/>
              <a:t>serving, stepping on or across the service line as you make contact with the serve</a:t>
            </a:r>
          </a:p>
          <a:p>
            <a:pPr algn="just"/>
            <a:r>
              <a:rPr lang="en-US" dirty="0" smtClean="0"/>
              <a:t>Failure </a:t>
            </a:r>
            <a:r>
              <a:rPr lang="en-US" dirty="0"/>
              <a:t>to serve the ball over the net successfully</a:t>
            </a:r>
          </a:p>
          <a:p>
            <a:pPr algn="just"/>
            <a:r>
              <a:rPr lang="en-US" dirty="0" smtClean="0"/>
              <a:t>Contacting </a:t>
            </a:r>
            <a:r>
              <a:rPr lang="en-US" dirty="0"/>
              <a:t>the ball illegally (lifting, carrying, throwing, etc. )</a:t>
            </a:r>
          </a:p>
          <a:p>
            <a:pPr algn="just"/>
            <a:r>
              <a:rPr lang="en-US" dirty="0" smtClean="0"/>
              <a:t>Touching </a:t>
            </a:r>
            <a:r>
              <a:rPr lang="en-US" dirty="0"/>
              <a:t>the net with any part of the body while the ball is in play. Exception: If the ball is driven into the net with such force that it causes the net to contact an opposing player, no foul will be called, and the ball shall continue to be in play.</a:t>
            </a:r>
          </a:p>
          <a:p>
            <a:endParaRPr lang="en-US" dirty="0"/>
          </a:p>
        </p:txBody>
      </p:sp>
    </p:spTree>
    <p:extLst>
      <p:ext uri="{BB962C8B-B14F-4D97-AF65-F5344CB8AC3E}">
        <p14:creationId xmlns:p14="http://schemas.microsoft.com/office/powerpoint/2010/main" val="9399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just"/>
            <a:r>
              <a:rPr lang="en-US" dirty="0"/>
              <a:t>When blocking a ball coming from the opponents court, contacting the ball when reaching over the net is a violation if both: </a:t>
            </a:r>
          </a:p>
          <a:p>
            <a:pPr algn="just"/>
            <a:r>
              <a:rPr lang="en-US" dirty="0"/>
              <a:t>1) your opponent </a:t>
            </a:r>
            <a:r>
              <a:rPr lang="en-US" dirty="0" smtClean="0"/>
              <a:t>hasn't </a:t>
            </a:r>
            <a:r>
              <a:rPr lang="en-US" dirty="0"/>
              <a:t>used 3 contacts </a:t>
            </a:r>
            <a:r>
              <a:rPr lang="en-US" dirty="0" smtClean="0"/>
              <a:t>2</a:t>
            </a:r>
            <a:r>
              <a:rPr lang="en-US" dirty="0"/>
              <a:t>) they have a player there to make a play on the ball</a:t>
            </a:r>
          </a:p>
          <a:p>
            <a:pPr algn="just"/>
            <a:r>
              <a:rPr lang="en-US" dirty="0" smtClean="0"/>
              <a:t>When </a:t>
            </a:r>
            <a:r>
              <a:rPr lang="en-US" dirty="0"/>
              <a:t>attacking a ball coming from the opponents court, contacting the ball </a:t>
            </a:r>
            <a:r>
              <a:rPr lang="en-US" dirty="0" smtClean="0"/>
              <a:t>when reaching </a:t>
            </a:r>
            <a:r>
              <a:rPr lang="en-US" dirty="0"/>
              <a:t>over the net is a violation if the ball </a:t>
            </a:r>
            <a:r>
              <a:rPr lang="en-US" dirty="0" smtClean="0"/>
              <a:t>hasn't </a:t>
            </a:r>
            <a:r>
              <a:rPr lang="en-US" dirty="0"/>
              <a:t>yet broken the vertical plane of the net.</a:t>
            </a:r>
          </a:p>
          <a:p>
            <a:pPr algn="just"/>
            <a:r>
              <a:rPr lang="en-US" dirty="0" smtClean="0"/>
              <a:t>Crossing </a:t>
            </a:r>
            <a:r>
              <a:rPr lang="en-US" dirty="0"/>
              <a:t>the court centerline with any part of your body. Exception: if </a:t>
            </a:r>
            <a:r>
              <a:rPr lang="en-US" dirty="0" smtClean="0"/>
              <a:t>its </a:t>
            </a:r>
            <a:r>
              <a:rPr lang="en-US" dirty="0"/>
              <a:t>the hand or foot, the entire hand or entire foot must cross for it to be a violation.</a:t>
            </a:r>
          </a:p>
          <a:p>
            <a:endParaRPr lang="en-US" dirty="0"/>
          </a:p>
        </p:txBody>
      </p:sp>
    </p:spTree>
    <p:extLst>
      <p:ext uri="{BB962C8B-B14F-4D97-AF65-F5344CB8AC3E}">
        <p14:creationId xmlns:p14="http://schemas.microsoft.com/office/powerpoint/2010/main" val="222721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US" dirty="0"/>
              <a:t>Serving out of order.</a:t>
            </a:r>
          </a:p>
          <a:p>
            <a:pPr algn="just"/>
            <a:r>
              <a:rPr lang="en-US" dirty="0"/>
              <a:t>Back row player blocking (deflecting a ball coming from their opponent), when at the moment of contact the back row player is near the net and has part of his/her body above the top of the net (an illegal block).</a:t>
            </a:r>
          </a:p>
          <a:p>
            <a:pPr algn="just"/>
            <a:r>
              <a:rPr lang="en-US" dirty="0"/>
              <a:t>Back row player attacking a ball inside the front zone ( the area inside the 10 foot line), when at the moment of contact the ball is completely above the net (an illegal attack).</a:t>
            </a:r>
          </a:p>
        </p:txBody>
      </p:sp>
    </p:spTree>
    <p:extLst>
      <p:ext uri="{BB962C8B-B14F-4D97-AF65-F5344CB8AC3E}">
        <p14:creationId xmlns:p14="http://schemas.microsoft.com/office/powerpoint/2010/main" val="381418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Volleyball in the Olympics</a:t>
            </a:r>
            <a:r>
              <a:rPr lang="en-US" dirty="0"/>
              <a:t/>
            </a:r>
            <a:br>
              <a:rPr lang="en-US" dirty="0"/>
            </a:br>
            <a:endParaRPr lang="en-US" dirty="0"/>
          </a:p>
        </p:txBody>
      </p:sp>
      <p:sp>
        <p:nvSpPr>
          <p:cNvPr id="3" name="Content Placeholder 2"/>
          <p:cNvSpPr>
            <a:spLocks noGrp="1"/>
          </p:cNvSpPr>
          <p:nvPr>
            <p:ph sz="quarter" idx="1"/>
          </p:nvPr>
        </p:nvSpPr>
        <p:spPr/>
        <p:txBody>
          <a:bodyPr/>
          <a:lstStyle/>
          <a:p>
            <a:pPr marL="0" indent="0">
              <a:buNone/>
            </a:pPr>
            <a:r>
              <a:rPr lang="en-US" dirty="0" smtClean="0"/>
              <a:t>Volleyball </a:t>
            </a:r>
            <a:r>
              <a:rPr lang="en-US" dirty="0"/>
              <a:t>has been part of the Summer Olympics program for both men and women consistently since 1964</a:t>
            </a:r>
            <a:r>
              <a:rPr lang="en-US" dirty="0" smtClean="0"/>
              <a:t>.</a:t>
            </a:r>
          </a:p>
          <a:p>
            <a:pPr marL="0" indent="0">
              <a:buNone/>
            </a:pPr>
            <a:endParaRPr lang="en-US" dirty="0" smtClean="0"/>
          </a:p>
          <a:p>
            <a:pPr marL="0"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90256"/>
            <a:ext cx="2895600" cy="3581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90256"/>
            <a:ext cx="4570413" cy="3581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104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990" y="457200"/>
            <a:ext cx="8240810" cy="1015663"/>
          </a:xfrm>
          <a:prstGeom prst="rect">
            <a:avLst/>
          </a:prstGeom>
          <a:noFill/>
        </p:spPr>
        <p:txBody>
          <a:bodyPr wrap="square" lIns="91440" tIns="45720" rIns="91440" bIns="45720">
            <a:spAutoFit/>
          </a:bodyPr>
          <a:lstStyle/>
          <a:p>
            <a:pPr algn="ctr"/>
            <a:r>
              <a:rPr lang="en-US" sz="60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VOLLEYBALL</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680195" y="1828800"/>
            <a:ext cx="77724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Volleyball is popular </a:t>
            </a:r>
            <a:r>
              <a:rPr lang="en-US" sz="2400" dirty="0" smtClean="0"/>
              <a:t>around </a:t>
            </a:r>
            <a:r>
              <a:rPr lang="en-US" sz="2400" dirty="0"/>
              <a:t>the world</a:t>
            </a:r>
            <a:r>
              <a:rPr lang="en-US" sz="2400" dirty="0" smtClean="0"/>
              <a:t>.</a:t>
            </a:r>
          </a:p>
          <a:p>
            <a:pPr algn="ctr"/>
            <a:r>
              <a:rPr lang="en-US" sz="2400" dirty="0" smtClean="0"/>
              <a:t>Over </a:t>
            </a:r>
            <a:r>
              <a:rPr lang="en-US" sz="2400" dirty="0"/>
              <a:t>800 million people play </a:t>
            </a:r>
            <a:r>
              <a:rPr lang="en-US" sz="2400" dirty="0" smtClean="0"/>
              <a:t>this sport. Its </a:t>
            </a:r>
            <a:r>
              <a:rPr lang="en-US" sz="2400" dirty="0"/>
              <a:t>great fun to play and exciting to watch. Volleyball is a team sport in which two teams of six players are separated by a net. Each team tries to score points by grounding a ball on the other team's court under organized rules</a:t>
            </a:r>
            <a:r>
              <a:rPr lang="en-US" sz="2400" dirty="0" smtClean="0"/>
              <a:t>. It </a:t>
            </a:r>
            <a:r>
              <a:rPr lang="en-US" sz="2400" dirty="0"/>
              <a:t>has been a part of the official program of the Summer Olympic Games since 1964</a:t>
            </a:r>
            <a:r>
              <a:rPr lang="en-US" sz="2400" dirty="0" smtClean="0"/>
              <a:t>.</a:t>
            </a:r>
            <a:endParaRPr lang="en-US" sz="2400" dirty="0"/>
          </a:p>
          <a:p>
            <a:pPr algn="ctr"/>
            <a:r>
              <a:rPr lang="en-US" sz="2400" dirty="0"/>
              <a:t>The complete rules are extensive, but simply, play proceeds as follows: a player on one of the teams begins a 'rally' by serving the ball (tossing or releasing it and then hitting it with a hand or arm), from behind the back boundary line of the court, over the net, and into the receiving team's </a:t>
            </a:r>
            <a:r>
              <a:rPr lang="en-US" sz="2400" dirty="0" smtClean="0"/>
              <a:t>court.</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9170" y="348912"/>
            <a:ext cx="1787630" cy="1232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9459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mn-lt"/>
              </a:rPr>
              <a:t>Faults</a:t>
            </a:r>
            <a:endParaRPr lang="en-US" sz="5400" dirty="0">
              <a:latin typeface="+mn-lt"/>
            </a:endParaRP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 A few of the most common </a:t>
            </a:r>
            <a:r>
              <a:rPr lang="en-US" dirty="0" smtClean="0"/>
              <a:t>faults include:</a:t>
            </a:r>
          </a:p>
          <a:p>
            <a:pPr algn="just"/>
            <a:r>
              <a:rPr lang="en-US" dirty="0"/>
              <a:t>causing the ball to touch the ground or floor outside the opponents' court or without first passing over the </a:t>
            </a:r>
            <a:r>
              <a:rPr lang="en-US" dirty="0" smtClean="0"/>
              <a:t>net.</a:t>
            </a:r>
            <a:endParaRPr lang="en-US" dirty="0"/>
          </a:p>
          <a:p>
            <a:pPr algn="just"/>
            <a:r>
              <a:rPr lang="en-US" i="1" dirty="0"/>
              <a:t>catching and throwing</a:t>
            </a:r>
            <a:r>
              <a:rPr lang="en-US" dirty="0"/>
              <a:t> the </a:t>
            </a:r>
            <a:r>
              <a:rPr lang="en-US" dirty="0" smtClean="0"/>
              <a:t>ball.</a:t>
            </a:r>
            <a:endParaRPr lang="en-US" dirty="0"/>
          </a:p>
          <a:p>
            <a:pPr algn="just"/>
            <a:r>
              <a:rPr lang="en-US" i="1" dirty="0"/>
              <a:t>double hit</a:t>
            </a:r>
            <a:r>
              <a:rPr lang="en-US" dirty="0"/>
              <a:t>: two consecutive contacts with the ball made by the same </a:t>
            </a:r>
            <a:r>
              <a:rPr lang="en-US" dirty="0" smtClean="0"/>
              <a:t>player.</a:t>
            </a:r>
            <a:endParaRPr lang="en-US" dirty="0"/>
          </a:p>
          <a:p>
            <a:pPr algn="just"/>
            <a:r>
              <a:rPr lang="en-US" dirty="0"/>
              <a:t>four consecutive contacts with the ball made by the same team;</a:t>
            </a:r>
          </a:p>
          <a:p>
            <a:pPr algn="just"/>
            <a:r>
              <a:rPr lang="en-US" dirty="0"/>
              <a:t>net foul: touching the net during play;</a:t>
            </a:r>
          </a:p>
          <a:p>
            <a:pPr algn="just"/>
            <a:r>
              <a:rPr lang="en-US" dirty="0"/>
              <a:t>foot fault: the foot crosses over the boundary line when serving.</a:t>
            </a:r>
          </a:p>
          <a:p>
            <a:pPr algn="just"/>
            <a:r>
              <a:rPr lang="en-US" dirty="0"/>
              <a:t>The ball is usually played with the hands or arms, but players can legally strike or push (short contact) the ball with any part of the body</a:t>
            </a:r>
          </a:p>
          <a:p>
            <a:pPr marL="0" indent="0">
              <a:buNone/>
            </a:pPr>
            <a:endParaRPr lang="en-US" dirty="0"/>
          </a:p>
        </p:txBody>
      </p:sp>
    </p:spTree>
    <p:extLst>
      <p:ext uri="{BB962C8B-B14F-4D97-AF65-F5344CB8AC3E}">
        <p14:creationId xmlns:p14="http://schemas.microsoft.com/office/powerpoint/2010/main" val="422659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Officials</a:t>
            </a:r>
            <a:endParaRPr lang="en-US" dirty="0"/>
          </a:p>
        </p:txBody>
      </p:sp>
      <p:sp>
        <p:nvSpPr>
          <p:cNvPr id="3" name="Content Placeholder 2"/>
          <p:cNvSpPr>
            <a:spLocks noGrp="1"/>
          </p:cNvSpPr>
          <p:nvPr>
            <p:ph sz="quarter" idx="1"/>
          </p:nvPr>
        </p:nvSpPr>
        <p:spPr/>
        <p:txBody>
          <a:bodyPr/>
          <a:lstStyle/>
          <a:p>
            <a:pPr marL="0" indent="0" algn="just">
              <a:buNone/>
            </a:pPr>
            <a:r>
              <a:rPr lang="en-US" dirty="0"/>
              <a:t>As in most sporting competitions, volleyball employs referees in order to control the flow of the game and enforce the rules. The volleyball referee team includes the first referee, the second referee, the scorer and two line judges. Without the referee team, the fast-paced game could easily get out of hand if disputes regarding rules were to arise.</a:t>
            </a:r>
          </a:p>
        </p:txBody>
      </p:sp>
    </p:spTree>
    <p:extLst>
      <p:ext uri="{BB962C8B-B14F-4D97-AF65-F5344CB8AC3E}">
        <p14:creationId xmlns:p14="http://schemas.microsoft.com/office/powerpoint/2010/main" val="347034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Scorers</a:t>
            </a:r>
            <a:br>
              <a:rPr lang="en-US" dirty="0"/>
            </a:br>
            <a:endParaRPr lang="en-US" dirty="0"/>
          </a:p>
        </p:txBody>
      </p:sp>
      <p:sp>
        <p:nvSpPr>
          <p:cNvPr id="3" name="Content Placeholder 2"/>
          <p:cNvSpPr>
            <a:spLocks noGrp="1"/>
          </p:cNvSpPr>
          <p:nvPr>
            <p:ph sz="quarter" idx="1"/>
          </p:nvPr>
        </p:nvSpPr>
        <p:spPr/>
        <p:txBody>
          <a:bodyPr/>
          <a:lstStyle/>
          <a:p>
            <a:r>
              <a:rPr lang="en-US" dirty="0" smtClean="0"/>
              <a:t>The </a:t>
            </a:r>
            <a:r>
              <a:rPr lang="en-US" dirty="0"/>
              <a:t>official scorer keeps track of the score throughout the volleyball game. Before the game begins the scorer notes the starting lineup of each </a:t>
            </a:r>
            <a:r>
              <a:rPr lang="en-US" dirty="0" smtClean="0"/>
              <a:t>team.</a:t>
            </a:r>
            <a:endParaRPr lang="en-US" dirty="0"/>
          </a:p>
          <a:p>
            <a:r>
              <a:rPr lang="en-US" dirty="0"/>
              <a:t>If a dispute or irregularity arises regarding the score, the scorer uses a buzzer to notify the first and second referees. Additionally, when a substitution request arises, the scorer notifies the referees.</a:t>
            </a:r>
          </a:p>
        </p:txBody>
      </p:sp>
    </p:spTree>
    <p:extLst>
      <p:ext uri="{BB962C8B-B14F-4D97-AF65-F5344CB8AC3E}">
        <p14:creationId xmlns:p14="http://schemas.microsoft.com/office/powerpoint/2010/main" val="21417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Line Judges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dirty="0" smtClean="0"/>
              <a:t>At </a:t>
            </a:r>
            <a:r>
              <a:rPr lang="en-US" dirty="0"/>
              <a:t>least two, and as many as four, line judges monitor each game. The line judges stand at the corners of the court watching the lines to indicate whether a ball in play falls in or out of the court.</a:t>
            </a:r>
          </a:p>
          <a:p>
            <a:endParaRPr lang="en-US" dirty="0"/>
          </a:p>
          <a:p>
            <a:r>
              <a:rPr lang="en-US" dirty="0"/>
              <a:t>If a server steps on the line during a serve, the line judge watching the given line notifies the referees using a flag. When a player touches an out-of-play ball or if the ball hits an antenna, the designated line judge also indicates the interference.</a:t>
            </a:r>
          </a:p>
        </p:txBody>
      </p:sp>
    </p:spTree>
    <p:extLst>
      <p:ext uri="{BB962C8B-B14F-4D97-AF65-F5344CB8AC3E}">
        <p14:creationId xmlns:p14="http://schemas.microsoft.com/office/powerpoint/2010/main" val="1412815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Referee</a:t>
            </a:r>
            <a:br>
              <a:rPr lang="en-US" dirty="0"/>
            </a:br>
            <a:endParaRPr lang="en-US" dirty="0"/>
          </a:p>
        </p:txBody>
      </p:sp>
      <p:sp>
        <p:nvSpPr>
          <p:cNvPr id="3" name="Content Placeholder 2"/>
          <p:cNvSpPr>
            <a:spLocks noGrp="1"/>
          </p:cNvSpPr>
          <p:nvPr>
            <p:ph sz="quarter" idx="1"/>
          </p:nvPr>
        </p:nvSpPr>
        <p:spPr/>
        <p:txBody>
          <a:bodyPr>
            <a:normAutofit fontScale="92500"/>
          </a:bodyPr>
          <a:lstStyle/>
          <a:p>
            <a:r>
              <a:rPr lang="en-US" dirty="0" smtClean="0"/>
              <a:t>The </a:t>
            </a:r>
            <a:r>
              <a:rPr lang="en-US" dirty="0"/>
              <a:t>first referee stands on the referee stand and controls the play of the entire game. Whatever issues arise during the game, the first referee determines the call and the has the final say. After making a call, no player or other referee can argue the call, although a formal protest can be placed with the scorer.</a:t>
            </a:r>
          </a:p>
          <a:p>
            <a:r>
              <a:rPr lang="en-US" dirty="0" smtClean="0"/>
              <a:t>Before </a:t>
            </a:r>
            <a:r>
              <a:rPr lang="en-US" dirty="0"/>
              <a:t>the match begins, the first referee inspects the equipment and the players&amp;#039; uniforms. The warm-ups and the coin toss also fall under the jurisdiction of the first referee.</a:t>
            </a:r>
          </a:p>
          <a:p>
            <a:r>
              <a:rPr lang="en-US" dirty="0" smtClean="0"/>
              <a:t>Throughout </a:t>
            </a:r>
            <a:r>
              <a:rPr lang="en-US" dirty="0"/>
              <a:t>the match, the first referee makes calls regarding faults and scoring issues. Following the match, the first referee notes the score and signs the official paperwork.</a:t>
            </a:r>
          </a:p>
          <a:p>
            <a:endParaRPr lang="en-US" dirty="0"/>
          </a:p>
        </p:txBody>
      </p:sp>
    </p:spTree>
    <p:extLst>
      <p:ext uri="{BB962C8B-B14F-4D97-AF65-F5344CB8AC3E}">
        <p14:creationId xmlns:p14="http://schemas.microsoft.com/office/powerpoint/2010/main" val="1512510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Second Referee</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endParaRPr lang="en-US" dirty="0"/>
          </a:p>
          <a:p>
            <a:pPr marL="0" indent="0">
              <a:buNone/>
            </a:pPr>
            <a:r>
              <a:rPr lang="en-US" dirty="0"/>
              <a:t>The second referee works to assist the first referee throughout the game. If for some reason the first referee can&amp;#039;t finish her duties, the second referee may take the place of the first referee.</a:t>
            </a:r>
          </a:p>
          <a:p>
            <a:pPr marL="0" indent="0">
              <a:buNone/>
            </a:pPr>
            <a:endParaRPr lang="en-US" dirty="0"/>
          </a:p>
          <a:p>
            <a:pPr marL="0" indent="0">
              <a:buNone/>
            </a:pPr>
            <a:r>
              <a:rPr lang="en-US" dirty="0"/>
              <a:t>The second referee stands next to the post opposite the first referee. In addition to assisting the first referee with determining faults throughout the game, the second referee is in charge of all substitutions, timeouts and the actions of the scorer</a:t>
            </a:r>
          </a:p>
        </p:txBody>
      </p:sp>
    </p:spTree>
    <p:extLst>
      <p:ext uri="{BB962C8B-B14F-4D97-AF65-F5344CB8AC3E}">
        <p14:creationId xmlns:p14="http://schemas.microsoft.com/office/powerpoint/2010/main" val="3366452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260913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1447800"/>
            <a:ext cx="7772400" cy="4572000"/>
          </a:xfrm>
        </p:spPr>
        <p:txBody>
          <a:bodyPr/>
          <a:lstStyle/>
          <a:p>
            <a:pPr marL="0" indent="0" algn="just">
              <a:buNone/>
            </a:pPr>
            <a:r>
              <a:rPr lang="en-US" dirty="0"/>
              <a:t>The rally continues, with each team allowed as many as three consecutive touches, until either </a:t>
            </a:r>
            <a:endParaRPr lang="en-US" dirty="0" smtClean="0"/>
          </a:p>
          <a:p>
            <a:pPr marL="0" indent="0" algn="just">
              <a:buNone/>
            </a:pPr>
            <a:r>
              <a:rPr lang="en-US" dirty="0"/>
              <a:t>A</a:t>
            </a:r>
            <a:r>
              <a:rPr lang="en-US" dirty="0" smtClean="0"/>
              <a:t> </a:t>
            </a:r>
            <a:r>
              <a:rPr lang="en-US" dirty="0"/>
              <a:t>team makes a kill, grounding the ball on the opponent's court and winning the </a:t>
            </a:r>
            <a:r>
              <a:rPr lang="en-US" dirty="0" smtClean="0"/>
              <a:t>rally. </a:t>
            </a:r>
          </a:p>
          <a:p>
            <a:pPr marL="0" indent="0" algn="just">
              <a:buNone/>
            </a:pPr>
            <a:r>
              <a:rPr lang="en-US" dirty="0"/>
              <a:t>A</a:t>
            </a:r>
            <a:r>
              <a:rPr lang="en-US" dirty="0" smtClean="0"/>
              <a:t> </a:t>
            </a:r>
            <a:r>
              <a:rPr lang="en-US" dirty="0"/>
              <a:t>team commits a fault and loses the rally. The team that wins the rally is awarded a point and serves the ball to start the next rally.</a:t>
            </a:r>
          </a:p>
        </p:txBody>
      </p:sp>
    </p:spTree>
    <p:extLst>
      <p:ext uri="{BB962C8B-B14F-4D97-AF65-F5344CB8AC3E}">
        <p14:creationId xmlns:p14="http://schemas.microsoft.com/office/powerpoint/2010/main" val="317491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91" y="304800"/>
            <a:ext cx="8240810" cy="1015663"/>
          </a:xfrm>
          <a:prstGeom prst="rect">
            <a:avLst/>
          </a:prstGeom>
          <a:noFill/>
        </p:spPr>
        <p:txBody>
          <a:bodyPr wrap="square" lIns="91440" tIns="45720" rIns="91440" bIns="45720">
            <a:spAutoFit/>
          </a:bodyPr>
          <a:lstStyle/>
          <a:p>
            <a:pPr algn="ctr"/>
            <a:r>
              <a:rPr lang="en-US" sz="6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ORIGINS</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623455" y="5257800"/>
            <a:ext cx="302589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sport was invented in the U.S. by </a:t>
            </a:r>
            <a:r>
              <a:rPr lang="en-US" b="1" dirty="0"/>
              <a:t>William G. Morgan</a:t>
            </a:r>
            <a:r>
              <a:rPr lang="en-US" dirty="0"/>
              <a:t> in </a:t>
            </a:r>
            <a:r>
              <a:rPr lang="en-US" dirty="0" smtClean="0"/>
              <a:t>1895.</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799"/>
            <a:ext cx="2991260" cy="3671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4926932"/>
            <a:ext cx="3429000" cy="183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186" y="1447800"/>
            <a:ext cx="3762235" cy="267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19600" y="4152114"/>
            <a:ext cx="3962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1895, YMCA team  in Massachusetts.</a:t>
            </a:r>
          </a:p>
          <a:p>
            <a:r>
              <a:rPr lang="en-US" dirty="0" smtClean="0"/>
              <a:t>William Morgan is first left , second row. </a:t>
            </a:r>
            <a:endParaRPr lang="en-US" dirty="0"/>
          </a:p>
        </p:txBody>
      </p:sp>
    </p:spTree>
    <p:extLst>
      <p:ext uri="{BB962C8B-B14F-4D97-AF65-F5344CB8AC3E}">
        <p14:creationId xmlns:p14="http://schemas.microsoft.com/office/powerpoint/2010/main" val="199213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a:t>
            </a:r>
            <a:endParaRPr lang="en-US" dirty="0"/>
          </a:p>
        </p:txBody>
      </p:sp>
      <p:sp>
        <p:nvSpPr>
          <p:cNvPr id="3" name="Content Placeholder 2"/>
          <p:cNvSpPr>
            <a:spLocks noGrp="1"/>
          </p:cNvSpPr>
          <p:nvPr>
            <p:ph sz="quarter" idx="1"/>
          </p:nvPr>
        </p:nvSpPr>
        <p:spPr/>
        <p:txBody>
          <a:bodyPr>
            <a:normAutofit fontScale="92500"/>
          </a:bodyPr>
          <a:lstStyle/>
          <a:p>
            <a:pPr marL="0" indent="0" algn="just">
              <a:buNone/>
            </a:pPr>
            <a:r>
              <a:rPr lang="en-US" dirty="0"/>
              <a:t>History On February 9, 1895, in Holyoke, Massachusetts (USA), William G. Morgan, a YMCA physical education director, created a new game called </a:t>
            </a:r>
            <a:r>
              <a:rPr lang="en-US" dirty="0" err="1"/>
              <a:t>Mintonette</a:t>
            </a:r>
            <a:r>
              <a:rPr lang="en-US" dirty="0"/>
              <a:t> as a pastime to be played preferably indoors and by any number of players. The </a:t>
            </a:r>
            <a:r>
              <a:rPr lang="en-US" dirty="0" err="1"/>
              <a:t>Fédération</a:t>
            </a:r>
            <a:r>
              <a:rPr lang="en-US" dirty="0"/>
              <a:t> </a:t>
            </a:r>
            <a:r>
              <a:rPr lang="en-US" dirty="0" err="1"/>
              <a:t>Internationale</a:t>
            </a:r>
            <a:r>
              <a:rPr lang="en-US" dirty="0"/>
              <a:t> de Volleyball (FIVB), was founded in 1947, and the first World Championships were held in 1949 for men and 1952 for women. The sport was officially included in the program for the 1964 Summer Olympics. Beach volleyball, a variation of the game played on sand and with only two players per team, became a FIVB-endorsed variation in 1987 and was added to the Olympic program at the 1996 Summer Olympics. Volleyball is also a sport at the Paralympics managed by the World Organization Volleyball for Disabled</a:t>
            </a:r>
          </a:p>
        </p:txBody>
      </p:sp>
    </p:spTree>
    <p:extLst>
      <p:ext uri="{BB962C8B-B14F-4D97-AF65-F5344CB8AC3E}">
        <p14:creationId xmlns:p14="http://schemas.microsoft.com/office/powerpoint/2010/main" val="330330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91" y="152400"/>
            <a:ext cx="8240810" cy="1015663"/>
          </a:xfrm>
          <a:prstGeom prst="rect">
            <a:avLst/>
          </a:prstGeom>
          <a:noFill/>
        </p:spPr>
        <p:txBody>
          <a:bodyPr wrap="square" lIns="91440" tIns="45720" rIns="91440" bIns="45720">
            <a:spAutoFit/>
          </a:bodyPr>
          <a:lstStyle/>
          <a:p>
            <a:pPr algn="ctr"/>
            <a:r>
              <a:rPr lang="en-US" sz="6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GAME</a:t>
            </a:r>
            <a:endParaRPr lang="en-US" sz="60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49567"/>
            <a:ext cx="6939144" cy="4128406"/>
          </a:xfrm>
          <a:prstGeom prst="rect">
            <a:avLst/>
          </a:prstGeom>
        </p:spPr>
      </p:pic>
      <p:sp>
        <p:nvSpPr>
          <p:cNvPr id="6" name="TextBox 5"/>
          <p:cNvSpPr txBox="1"/>
          <p:nvPr/>
        </p:nvSpPr>
        <p:spPr>
          <a:xfrm>
            <a:off x="1295400" y="5578825"/>
            <a:ext cx="69391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it </a:t>
            </a:r>
            <a:r>
              <a:rPr lang="en-US" dirty="0"/>
              <a:t>is a game of two teams of six players separated by a net</a:t>
            </a:r>
            <a:r>
              <a:rPr lang="en-US" dirty="0" smtClean="0"/>
              <a:t>.</a:t>
            </a:r>
            <a:endParaRPr lang="en-US" dirty="0"/>
          </a:p>
        </p:txBody>
      </p:sp>
    </p:spTree>
    <p:extLst>
      <p:ext uri="{BB962C8B-B14F-4D97-AF65-F5344CB8AC3E}">
        <p14:creationId xmlns:p14="http://schemas.microsoft.com/office/powerpoint/2010/main" val="1521045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91" y="152400"/>
            <a:ext cx="8240810" cy="1015663"/>
          </a:xfrm>
          <a:prstGeom prst="rect">
            <a:avLst/>
          </a:prstGeom>
          <a:noFill/>
        </p:spPr>
        <p:txBody>
          <a:bodyPr wrap="square" lIns="91440" tIns="45720" rIns="91440" bIns="45720">
            <a:spAutoFit/>
          </a:bodyPr>
          <a:lstStyle/>
          <a:p>
            <a:pPr algn="ctr"/>
            <a:r>
              <a:rPr lang="en-US" sz="6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OBJECTIVE OF THE GAME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61" y="1295400"/>
            <a:ext cx="4094631" cy="291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85176" y="4572000"/>
            <a:ext cx="444038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The </a:t>
            </a:r>
            <a:r>
              <a:rPr lang="en-US" sz="2400" dirty="0" smtClean="0"/>
              <a:t>goal </a:t>
            </a:r>
            <a:r>
              <a:rPr lang="en-US" sz="2400" dirty="0"/>
              <a:t>is to be the </a:t>
            </a:r>
            <a:r>
              <a:rPr lang="en-US" sz="2400" dirty="0" smtClean="0"/>
              <a:t>first team </a:t>
            </a:r>
            <a:r>
              <a:rPr lang="en-US" sz="2400" dirty="0"/>
              <a:t>to reach 25 in </a:t>
            </a:r>
            <a:r>
              <a:rPr lang="en-US" sz="2400" dirty="0" smtClean="0"/>
              <a:t>both games </a:t>
            </a:r>
            <a:r>
              <a:rPr lang="en-US" sz="2400" dirty="0"/>
              <a:t>of the 2 </a:t>
            </a:r>
            <a:r>
              <a:rPr lang="en-US" sz="2400" dirty="0" smtClean="0"/>
              <a:t>set.</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289" y="1322773"/>
            <a:ext cx="4340194" cy="289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330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91" y="152400"/>
            <a:ext cx="8240810" cy="1015663"/>
          </a:xfrm>
          <a:prstGeom prst="rect">
            <a:avLst/>
          </a:prstGeom>
          <a:noFill/>
        </p:spPr>
        <p:txBody>
          <a:bodyPr wrap="square" lIns="91440" tIns="45720" rIns="91440" bIns="45720">
            <a:spAutoFit/>
          </a:bodyPr>
          <a:lstStyle/>
          <a:p>
            <a:pPr algn="ctr"/>
            <a:r>
              <a:rPr lang="en-US" sz="6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WHERE YOU CAN PLAY?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44" y="1168063"/>
            <a:ext cx="4486152" cy="298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2296" y="3802482"/>
            <a:ext cx="4267200" cy="302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6400" y="1828800"/>
            <a:ext cx="2438400" cy="523220"/>
          </a:xfrm>
          <a:prstGeom prst="rect">
            <a:avLst/>
          </a:prstGeom>
          <a:noFill/>
        </p:spPr>
        <p:txBody>
          <a:bodyPr wrap="square" rtlCol="0">
            <a:spAutoFit/>
          </a:bodyPr>
          <a:lstStyle/>
          <a:p>
            <a:pPr algn="ctr"/>
            <a:r>
              <a:rPr lang="en-US" dirty="0" smtClean="0"/>
              <a:t>Inside: </a:t>
            </a:r>
            <a:r>
              <a:rPr lang="en-US" sz="2800" b="1" dirty="0" smtClean="0"/>
              <a:t>Gym</a:t>
            </a:r>
            <a:endParaRPr lang="en-US" sz="2800" b="1" dirty="0"/>
          </a:p>
        </p:txBody>
      </p:sp>
      <p:sp>
        <p:nvSpPr>
          <p:cNvPr id="9" name="TextBox 8"/>
          <p:cNvSpPr txBox="1"/>
          <p:nvPr/>
        </p:nvSpPr>
        <p:spPr>
          <a:xfrm>
            <a:off x="1447800" y="5131720"/>
            <a:ext cx="2438400" cy="461665"/>
          </a:xfrm>
          <a:prstGeom prst="rect">
            <a:avLst/>
          </a:prstGeom>
          <a:noFill/>
        </p:spPr>
        <p:txBody>
          <a:bodyPr wrap="square" rtlCol="0">
            <a:spAutoFit/>
          </a:bodyPr>
          <a:lstStyle/>
          <a:p>
            <a:pPr algn="ctr"/>
            <a:r>
              <a:rPr lang="en-US" dirty="0" smtClean="0"/>
              <a:t>Outside: </a:t>
            </a:r>
            <a:r>
              <a:rPr lang="en-US" sz="2400" b="1" dirty="0" smtClean="0"/>
              <a:t>Beach</a:t>
            </a:r>
            <a:endParaRPr lang="en-US" sz="2400" b="1" dirty="0"/>
          </a:p>
        </p:txBody>
      </p:sp>
    </p:spTree>
    <p:extLst>
      <p:ext uri="{BB962C8B-B14F-4D97-AF65-F5344CB8AC3E}">
        <p14:creationId xmlns:p14="http://schemas.microsoft.com/office/powerpoint/2010/main" val="4023533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91" y="152400"/>
            <a:ext cx="8240810" cy="1015663"/>
          </a:xfrm>
          <a:prstGeom prst="rect">
            <a:avLst/>
          </a:prstGeom>
          <a:noFill/>
        </p:spPr>
        <p:txBody>
          <a:bodyPr wrap="square" lIns="91440" tIns="45720" rIns="91440" bIns="45720">
            <a:spAutoFit/>
          </a:bodyPr>
          <a:lstStyle/>
          <a:p>
            <a:pPr algn="ctr"/>
            <a:r>
              <a:rPr lang="en-US" sz="6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COURT AND POSITIONS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68063"/>
            <a:ext cx="3200400" cy="551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91000" y="1581834"/>
            <a:ext cx="3200400"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The court is divided in 2 equal parts. </a:t>
            </a:r>
          </a:p>
          <a:p>
            <a:pPr algn="ctr"/>
            <a:r>
              <a:rPr lang="en-US" sz="2000" dirty="0" smtClean="0"/>
              <a:t>In one part, there are a </a:t>
            </a:r>
            <a:r>
              <a:rPr lang="en-US" sz="2000" dirty="0" smtClean="0">
                <a:solidFill>
                  <a:srgbClr val="FF0000"/>
                </a:solidFill>
              </a:rPr>
              <a:t>Serving Zone</a:t>
            </a:r>
            <a:r>
              <a:rPr lang="en-US" sz="2000" dirty="0" smtClean="0"/>
              <a:t>, </a:t>
            </a:r>
            <a:r>
              <a:rPr lang="en-US" sz="2000" dirty="0" smtClean="0">
                <a:solidFill>
                  <a:schemeClr val="accent5"/>
                </a:solidFill>
              </a:rPr>
              <a:t>Defense Zone</a:t>
            </a:r>
            <a:r>
              <a:rPr lang="en-US" sz="2000" dirty="0" smtClean="0"/>
              <a:t>  and</a:t>
            </a:r>
            <a:r>
              <a:rPr lang="en-US" sz="2000" dirty="0" smtClean="0">
                <a:solidFill>
                  <a:srgbClr val="00B050"/>
                </a:solidFill>
              </a:rPr>
              <a:t> Attack Zone. </a:t>
            </a:r>
            <a:endParaRPr lang="en-US" sz="2000"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05200"/>
            <a:ext cx="1712285" cy="256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685" y="3505200"/>
            <a:ext cx="1693812" cy="254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7497" y="3505200"/>
            <a:ext cx="2076967" cy="254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773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376</TotalTime>
  <Words>1415</Words>
  <Application>Microsoft Office PowerPoint</Application>
  <PresentationFormat>On-screen Show (4:3)</PresentationFormat>
  <Paragraphs>95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Equity</vt:lpstr>
      <vt:lpstr>PowerPoint Presentation</vt:lpstr>
      <vt:lpstr>PowerPoint Presentation</vt:lpstr>
      <vt:lpstr>PowerPoint Presentation</vt:lpstr>
      <vt:lpstr>PowerPoint Presentation</vt:lpstr>
      <vt:lpstr>History</vt:lpstr>
      <vt:lpstr>PowerPoint Presentation</vt:lpstr>
      <vt:lpstr>PowerPoint Presentation</vt:lpstr>
      <vt:lpstr>PowerPoint Presentation</vt:lpstr>
      <vt:lpstr>PowerPoint Presentation</vt:lpstr>
      <vt:lpstr>  Volleyball Court </vt:lpstr>
      <vt:lpstr>Court Dimensions </vt:lpstr>
      <vt:lpstr>        The players rotated like, clockwise.  </vt:lpstr>
      <vt:lpstr>PowerPoint Presentation</vt:lpstr>
      <vt:lpstr>Ball</vt:lpstr>
      <vt:lpstr>PowerPoint Presentation</vt:lpstr>
      <vt:lpstr>PowerPoint Presentation</vt:lpstr>
      <vt:lpstr>PowerPoint Presentation</vt:lpstr>
      <vt:lpstr>PowerPoint Presentation</vt:lpstr>
      <vt:lpstr>Volleyball in the Olympics </vt:lpstr>
      <vt:lpstr>Faults</vt:lpstr>
      <vt:lpstr>Officials</vt:lpstr>
      <vt:lpstr>Scorers </vt:lpstr>
      <vt:lpstr>Line Judges </vt:lpstr>
      <vt:lpstr>First Referee </vt:lpstr>
      <vt:lpstr>Second Referee</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J Prescott</dc:creator>
  <cp:lastModifiedBy>hadi</cp:lastModifiedBy>
  <cp:revision>29</cp:revision>
  <dcterms:created xsi:type="dcterms:W3CDTF">2012-10-08T19:51:40Z</dcterms:created>
  <dcterms:modified xsi:type="dcterms:W3CDTF">2018-11-15T07:28:23Z</dcterms:modified>
</cp:coreProperties>
</file>